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9" r:id="rId3"/>
  </p:sldIdLst>
  <p:sldSz cx="7772400" cy="100584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100" d="100"/>
          <a:sy n="100" d="100"/>
        </p:scale>
        <p:origin x="-972" y="2886"/>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402232A-8F6D-4329-A7E8-2BE2346F4D51}" type="datetimeFigureOut">
              <a:rPr lang="en-US" smtClean="0"/>
              <a:t>8/17/2021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0CD540-BE58-4814-9F59-E0D699D81B00}" type="slidenum">
              <a:rPr lang="en-US" smtClean="0"/>
              <a:t>‹#›</a:t>
            </a:fld>
            <a:endParaRPr lang="en-US"/>
          </a:p>
        </p:txBody>
      </p:sp>
    </p:spTree>
    <p:extLst>
      <p:ext uri="{BB962C8B-B14F-4D97-AF65-F5344CB8AC3E}">
        <p14:creationId xmlns:p14="http://schemas.microsoft.com/office/powerpoint/2010/main" val="14044989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02232A-8F6D-4329-A7E8-2BE2346F4D51}" type="datetimeFigureOut">
              <a:rPr lang="en-US" smtClean="0"/>
              <a:t>8/17/2021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0CD540-BE58-4814-9F59-E0D699D81B00}" type="slidenum">
              <a:rPr lang="en-US" smtClean="0"/>
              <a:t>‹#›</a:t>
            </a:fld>
            <a:endParaRPr lang="en-US"/>
          </a:p>
        </p:txBody>
      </p:sp>
    </p:spTree>
    <p:extLst>
      <p:ext uri="{BB962C8B-B14F-4D97-AF65-F5344CB8AC3E}">
        <p14:creationId xmlns:p14="http://schemas.microsoft.com/office/powerpoint/2010/main" val="1021261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02232A-8F6D-4329-A7E8-2BE2346F4D51}" type="datetimeFigureOut">
              <a:rPr lang="en-US" smtClean="0"/>
              <a:t>8/17/2021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0CD540-BE58-4814-9F59-E0D699D81B00}" type="slidenum">
              <a:rPr lang="en-US" smtClean="0"/>
              <a:t>‹#›</a:t>
            </a:fld>
            <a:endParaRPr lang="en-US"/>
          </a:p>
        </p:txBody>
      </p:sp>
    </p:spTree>
    <p:extLst>
      <p:ext uri="{BB962C8B-B14F-4D97-AF65-F5344CB8AC3E}">
        <p14:creationId xmlns:p14="http://schemas.microsoft.com/office/powerpoint/2010/main" val="1098794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02232A-8F6D-4329-A7E8-2BE2346F4D51}" type="datetimeFigureOut">
              <a:rPr lang="en-US" smtClean="0"/>
              <a:t>8/17/2021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0CD540-BE58-4814-9F59-E0D699D81B00}" type="slidenum">
              <a:rPr lang="en-US" smtClean="0"/>
              <a:t>‹#›</a:t>
            </a:fld>
            <a:endParaRPr lang="en-US"/>
          </a:p>
        </p:txBody>
      </p:sp>
    </p:spTree>
    <p:extLst>
      <p:ext uri="{BB962C8B-B14F-4D97-AF65-F5344CB8AC3E}">
        <p14:creationId xmlns:p14="http://schemas.microsoft.com/office/powerpoint/2010/main" val="3193297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02232A-8F6D-4329-A7E8-2BE2346F4D51}" type="datetimeFigureOut">
              <a:rPr lang="en-US" smtClean="0"/>
              <a:t>8/17/2021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0CD540-BE58-4814-9F59-E0D699D81B00}" type="slidenum">
              <a:rPr lang="en-US" smtClean="0"/>
              <a:t>‹#›</a:t>
            </a:fld>
            <a:endParaRPr lang="en-US"/>
          </a:p>
        </p:txBody>
      </p:sp>
    </p:spTree>
    <p:extLst>
      <p:ext uri="{BB962C8B-B14F-4D97-AF65-F5344CB8AC3E}">
        <p14:creationId xmlns:p14="http://schemas.microsoft.com/office/powerpoint/2010/main" val="936853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402232A-8F6D-4329-A7E8-2BE2346F4D51}" type="datetimeFigureOut">
              <a:rPr lang="en-US" smtClean="0"/>
              <a:t>8/17/2021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0CD540-BE58-4814-9F59-E0D699D81B00}" type="slidenum">
              <a:rPr lang="en-US" smtClean="0"/>
              <a:t>‹#›</a:t>
            </a:fld>
            <a:endParaRPr lang="en-US"/>
          </a:p>
        </p:txBody>
      </p:sp>
    </p:spTree>
    <p:extLst>
      <p:ext uri="{BB962C8B-B14F-4D97-AF65-F5344CB8AC3E}">
        <p14:creationId xmlns:p14="http://schemas.microsoft.com/office/powerpoint/2010/main" val="853025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402232A-8F6D-4329-A7E8-2BE2346F4D51}" type="datetimeFigureOut">
              <a:rPr lang="en-US" smtClean="0"/>
              <a:t>8/17/2021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0CD540-BE58-4814-9F59-E0D699D81B00}" type="slidenum">
              <a:rPr lang="en-US" smtClean="0"/>
              <a:t>‹#›</a:t>
            </a:fld>
            <a:endParaRPr lang="en-US"/>
          </a:p>
        </p:txBody>
      </p:sp>
    </p:spTree>
    <p:extLst>
      <p:ext uri="{BB962C8B-B14F-4D97-AF65-F5344CB8AC3E}">
        <p14:creationId xmlns:p14="http://schemas.microsoft.com/office/powerpoint/2010/main" val="1190068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402232A-8F6D-4329-A7E8-2BE2346F4D51}" type="datetimeFigureOut">
              <a:rPr lang="en-US" smtClean="0"/>
              <a:t>8/17/2021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0CD540-BE58-4814-9F59-E0D699D81B00}" type="slidenum">
              <a:rPr lang="en-US" smtClean="0"/>
              <a:t>‹#›</a:t>
            </a:fld>
            <a:endParaRPr lang="en-US"/>
          </a:p>
        </p:txBody>
      </p:sp>
    </p:spTree>
    <p:extLst>
      <p:ext uri="{BB962C8B-B14F-4D97-AF65-F5344CB8AC3E}">
        <p14:creationId xmlns:p14="http://schemas.microsoft.com/office/powerpoint/2010/main" val="1256412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02232A-8F6D-4329-A7E8-2BE2346F4D51}" type="datetimeFigureOut">
              <a:rPr lang="en-US" smtClean="0"/>
              <a:t>8/17/2021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0CD540-BE58-4814-9F59-E0D699D81B00}" type="slidenum">
              <a:rPr lang="en-US" smtClean="0"/>
              <a:t>‹#›</a:t>
            </a:fld>
            <a:endParaRPr lang="en-US"/>
          </a:p>
        </p:txBody>
      </p:sp>
    </p:spTree>
    <p:extLst>
      <p:ext uri="{BB962C8B-B14F-4D97-AF65-F5344CB8AC3E}">
        <p14:creationId xmlns:p14="http://schemas.microsoft.com/office/powerpoint/2010/main" val="3136091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E402232A-8F6D-4329-A7E8-2BE2346F4D51}" type="datetimeFigureOut">
              <a:rPr lang="en-US" smtClean="0"/>
              <a:t>8/17/2021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0CD540-BE58-4814-9F59-E0D699D81B00}" type="slidenum">
              <a:rPr lang="en-US" smtClean="0"/>
              <a:t>‹#›</a:t>
            </a:fld>
            <a:endParaRPr lang="en-US"/>
          </a:p>
        </p:txBody>
      </p:sp>
    </p:spTree>
    <p:extLst>
      <p:ext uri="{BB962C8B-B14F-4D97-AF65-F5344CB8AC3E}">
        <p14:creationId xmlns:p14="http://schemas.microsoft.com/office/powerpoint/2010/main" val="1413761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E402232A-8F6D-4329-A7E8-2BE2346F4D51}" type="datetimeFigureOut">
              <a:rPr lang="en-US" smtClean="0"/>
              <a:t>8/17/2021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0CD540-BE58-4814-9F59-E0D699D81B00}" type="slidenum">
              <a:rPr lang="en-US" smtClean="0"/>
              <a:t>‹#›</a:t>
            </a:fld>
            <a:endParaRPr lang="en-US"/>
          </a:p>
        </p:txBody>
      </p:sp>
    </p:spTree>
    <p:extLst>
      <p:ext uri="{BB962C8B-B14F-4D97-AF65-F5344CB8AC3E}">
        <p14:creationId xmlns:p14="http://schemas.microsoft.com/office/powerpoint/2010/main" val="3584810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E402232A-8F6D-4329-A7E8-2BE2346F4D51}" type="datetimeFigureOut">
              <a:rPr lang="en-US" smtClean="0"/>
              <a:t>8/17/2021</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6B0CD540-BE58-4814-9F59-E0D699D81B00}" type="slidenum">
              <a:rPr lang="en-US" smtClean="0"/>
              <a:t>‹#›</a:t>
            </a:fld>
            <a:endParaRPr lang="en-US"/>
          </a:p>
        </p:txBody>
      </p:sp>
    </p:spTree>
    <p:extLst>
      <p:ext uri="{BB962C8B-B14F-4D97-AF65-F5344CB8AC3E}">
        <p14:creationId xmlns:p14="http://schemas.microsoft.com/office/powerpoint/2010/main" val="423609401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fox@cc76.k12.il.us" TargetMode="External"/><Relationship Id="rId7"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https://www.flickr.com/photos/125497459@N03/14442769832" TargetMode="External"/><Relationship Id="rId7"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Layout" Target="../slideLayouts/slideLayout1.xml"/><Relationship Id="rId6" Type="http://schemas.openxmlformats.org/officeDocument/2006/relationships/hyperlink" Target="mailto:cfox@cc76.k12.il.us" TargetMode="External"/><Relationship Id="rId5" Type="http://schemas.openxmlformats.org/officeDocument/2006/relationships/image" Target="../media/image1.jpeg"/><Relationship Id="rId4" Type="http://schemas.openxmlformats.org/officeDocument/2006/relationships/hyperlink" Target="https://creativecommons.org/licenses/by-sa/3.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upload.wikimedia.org/wikipedia/commons/2/2e/Notecard.jpg"/>
          <p:cNvPicPr>
            <a:picLocks noChangeAspect="1" noChangeArrowheads="1"/>
          </p:cNvPicPr>
          <p:nvPr/>
        </p:nvPicPr>
        <p:blipFill rotWithShape="1">
          <a:blip r:embed="rId2">
            <a:extLst>
              <a:ext uri="{28A0092B-C50C-407E-A947-70E740481C1C}">
                <a14:useLocalDpi xmlns:a14="http://schemas.microsoft.com/office/drawing/2010/main" val="0"/>
              </a:ext>
            </a:extLst>
          </a:blip>
          <a:srcRect b="11219"/>
          <a:stretch/>
        </p:blipFill>
        <p:spPr bwMode="auto">
          <a:xfrm>
            <a:off x="3932836" y="1383219"/>
            <a:ext cx="3610963" cy="1923507"/>
          </a:xfrm>
          <a:prstGeom prst="rect">
            <a:avLst/>
          </a:prstGeom>
          <a:noFill/>
          <a:ln w="6350">
            <a:solidFill>
              <a:schemeClr val="tx1"/>
            </a:solidFill>
          </a:ln>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59080" y="1285540"/>
            <a:ext cx="362712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dirty="0">
                <a:solidFill>
                  <a:prstClr val="black"/>
                </a:solidFill>
                <a:latin typeface="Century Gothic" panose="020B0502020202020204" pitchFamily="34" charset="0"/>
              </a:rPr>
              <a:t>Mathematics</a:t>
            </a:r>
            <a:endParaRPr kumimoji="0" lang="en-US" sz="28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sp>
        <p:nvSpPr>
          <p:cNvPr id="6" name="TextBox 5"/>
          <p:cNvSpPr txBox="1"/>
          <p:nvPr/>
        </p:nvSpPr>
        <p:spPr>
          <a:xfrm>
            <a:off x="-1387436" y="1581411"/>
            <a:ext cx="6920151" cy="110799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600" b="0" i="0" u="none" strike="noStrike" kern="1200" cap="none" spc="0" normalizeH="0" baseline="0" noProof="0" dirty="0">
                <a:ln>
                  <a:noFill/>
                </a:ln>
                <a:solidFill>
                  <a:prstClr val="black"/>
                </a:solidFill>
                <a:effectLst/>
                <a:uLnTx/>
                <a:uFillTx/>
                <a:latin typeface="Little Mandy" pitchFamily="2" charset="0"/>
                <a:ea typeface="+mn-ea"/>
                <a:cs typeface="+mn-cs"/>
              </a:rPr>
              <a:t>syllabus</a:t>
            </a:r>
          </a:p>
        </p:txBody>
      </p:sp>
      <p:sp>
        <p:nvSpPr>
          <p:cNvPr id="5" name="TextBox 4"/>
          <p:cNvSpPr txBox="1"/>
          <p:nvPr/>
        </p:nvSpPr>
        <p:spPr>
          <a:xfrm>
            <a:off x="3956153" y="2051490"/>
            <a:ext cx="3564326"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Room: </a:t>
            </a:r>
            <a:r>
              <a:rPr lang="en-US" sz="2000" b="1" dirty="0">
                <a:solidFill>
                  <a:prstClr val="black"/>
                </a:solidFill>
                <a:latin typeface="Century Gothic" panose="020B0502020202020204" pitchFamily="34" charset="0"/>
              </a:rPr>
              <a:t>203</a:t>
            </a:r>
            <a:endParaRPr kumimoji="0" lang="en-US" sz="20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Email: </a:t>
            </a:r>
            <a:r>
              <a:rPr kumimoji="0" lang="en-US"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hlinkClick r:id="rId3"/>
              </a:rPr>
              <a:t>cfox@cc76.k12.il.us</a:t>
            </a:r>
            <a:endParaRPr kumimoji="0" lang="en-US"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pic>
        <p:nvPicPr>
          <p:cNvPr id="1030" name="Picture 6" descr="https://pixabay.com/static/uploads/photo/2015/06/11/00/55/laptop-805406_960_720.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365600">
            <a:off x="6432872" y="3444662"/>
            <a:ext cx="977048" cy="593353"/>
          </a:xfrm>
          <a:prstGeom prst="rect">
            <a:avLst/>
          </a:prstGeom>
          <a:noFill/>
          <a:extLst>
            <a:ext uri="{909E8E84-426E-40DD-AFC4-6F175D3DCCD1}">
              <a14:hiddenFill xmlns:a14="http://schemas.microsoft.com/office/drawing/2010/main">
                <a:solidFill>
                  <a:srgbClr val="FFFFFF"/>
                </a:solidFill>
              </a14:hiddenFill>
            </a:ext>
          </a:extLst>
        </p:spPr>
      </p:pic>
      <p:sp>
        <p:nvSpPr>
          <p:cNvPr id="13" name="Folded Corner 12"/>
          <p:cNvSpPr/>
          <p:nvPr/>
        </p:nvSpPr>
        <p:spPr>
          <a:xfrm>
            <a:off x="428031" y="7536352"/>
            <a:ext cx="3045641" cy="2333251"/>
          </a:xfrm>
          <a:prstGeom prst="foldedCorner">
            <a:avLst/>
          </a:prstGeom>
          <a:solidFill>
            <a:srgbClr val="74D1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4" name="Group 13"/>
          <p:cNvGrpSpPr/>
          <p:nvPr/>
        </p:nvGrpSpPr>
        <p:grpSpPr>
          <a:xfrm>
            <a:off x="212443" y="233072"/>
            <a:ext cx="7331357" cy="1013152"/>
            <a:chOff x="212443" y="233072"/>
            <a:chExt cx="7615854" cy="1052468"/>
          </a:xfrm>
        </p:grpSpPr>
        <p:pic>
          <p:nvPicPr>
            <p:cNvPr id="1028" name="Picture 4" descr="https://pixabay.com/static/uploads/photo/2015/12/06/04/39/banners-1079105_960_720.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12443" y="233072"/>
              <a:ext cx="2538618" cy="1052468"/>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4" descr="https://pixabay.com/static/uploads/photo/2015/12/06/04/39/banners-1079105_960_720.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51061" y="233072"/>
              <a:ext cx="2538618" cy="1052468"/>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4" descr="https://pixabay.com/static/uploads/photo/2015/12/06/04/39/banners-1079105_960_720.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289679" y="233072"/>
              <a:ext cx="2538618" cy="1052468"/>
            </a:xfrm>
            <a:prstGeom prst="rect">
              <a:avLst/>
            </a:prstGeom>
            <a:noFill/>
            <a:extLst>
              <a:ext uri="{909E8E84-426E-40DD-AFC4-6F175D3DCCD1}">
                <a14:hiddenFill xmlns:a14="http://schemas.microsoft.com/office/drawing/2010/main">
                  <a:solidFill>
                    <a:srgbClr val="FFFFFF"/>
                  </a:solidFill>
                </a14:hiddenFill>
              </a:ext>
            </a:extLst>
          </p:spPr>
        </p:pic>
      </p:grpSp>
      <p:sp>
        <p:nvSpPr>
          <p:cNvPr id="28" name="TextBox 27"/>
          <p:cNvSpPr txBox="1"/>
          <p:nvPr/>
        </p:nvSpPr>
        <p:spPr>
          <a:xfrm>
            <a:off x="212445" y="2718026"/>
            <a:ext cx="362712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prstClr val="black"/>
                </a:solidFill>
                <a:effectLst/>
                <a:uLnTx/>
                <a:uFillTx/>
                <a:latin typeface="Century Gothic" panose="020B0502020202020204" pitchFamily="34" charset="0"/>
                <a:ea typeface="+mn-ea"/>
                <a:cs typeface="+mn-cs"/>
              </a:rPr>
              <a:t>2021 </a:t>
            </a:r>
            <a:r>
              <a:rPr kumimoji="0" lang="en-US" sz="20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 </a:t>
            </a:r>
            <a:r>
              <a:rPr kumimoji="0" lang="en-US" sz="2000" b="1" i="0" u="none" strike="noStrike" kern="1200" cap="none" spc="0" normalizeH="0" baseline="0" noProof="0" dirty="0" smtClean="0">
                <a:ln>
                  <a:noFill/>
                </a:ln>
                <a:solidFill>
                  <a:prstClr val="black"/>
                </a:solidFill>
                <a:effectLst/>
                <a:uLnTx/>
                <a:uFillTx/>
                <a:latin typeface="Century Gothic" panose="020B0502020202020204" pitchFamily="34" charset="0"/>
                <a:ea typeface="+mn-ea"/>
                <a:cs typeface="+mn-cs"/>
              </a:rPr>
              <a:t>2022</a:t>
            </a:r>
            <a:endParaRPr kumimoji="0" lang="en-US" sz="20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sp>
        <p:nvSpPr>
          <p:cNvPr id="29" name="TextBox 28"/>
          <p:cNvSpPr txBox="1"/>
          <p:nvPr/>
        </p:nvSpPr>
        <p:spPr>
          <a:xfrm>
            <a:off x="3979472" y="1337394"/>
            <a:ext cx="3525769" cy="86177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5000" dirty="0">
                <a:solidFill>
                  <a:prstClr val="black"/>
                </a:solidFill>
                <a:latin typeface="Little Mandy" pitchFamily="2" charset="0"/>
              </a:rPr>
              <a:t>M</a:t>
            </a:r>
            <a:r>
              <a:rPr kumimoji="0" lang="en-US" sz="5000" b="0" i="0" u="none" strike="noStrike" kern="1200" cap="none" spc="0" normalizeH="0" baseline="0" noProof="0" dirty="0" err="1">
                <a:ln>
                  <a:noFill/>
                </a:ln>
                <a:solidFill>
                  <a:prstClr val="black"/>
                </a:solidFill>
                <a:effectLst/>
                <a:uLnTx/>
                <a:uFillTx/>
                <a:latin typeface="Little Mandy" pitchFamily="2" charset="0"/>
                <a:ea typeface="+mn-ea"/>
                <a:cs typeface="+mn-cs"/>
              </a:rPr>
              <a:t>iss</a:t>
            </a:r>
            <a:r>
              <a:rPr kumimoji="0" lang="en-US" sz="5000" b="0" i="0" u="none" strike="noStrike" kern="1200" cap="none" spc="0" normalizeH="0" baseline="0" noProof="0" dirty="0">
                <a:ln>
                  <a:noFill/>
                </a:ln>
                <a:solidFill>
                  <a:prstClr val="black"/>
                </a:solidFill>
                <a:effectLst/>
                <a:uLnTx/>
                <a:uFillTx/>
                <a:latin typeface="Little Mandy" pitchFamily="2" charset="0"/>
                <a:ea typeface="+mn-ea"/>
                <a:cs typeface="+mn-cs"/>
              </a:rPr>
              <a:t> Fox </a:t>
            </a:r>
          </a:p>
        </p:txBody>
      </p:sp>
      <p:sp>
        <p:nvSpPr>
          <p:cNvPr id="30" name="TextBox 29"/>
          <p:cNvSpPr txBox="1"/>
          <p:nvPr/>
        </p:nvSpPr>
        <p:spPr>
          <a:xfrm>
            <a:off x="3839565" y="3275269"/>
            <a:ext cx="2713175"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600" u="sng" dirty="0">
                <a:solidFill>
                  <a:prstClr val="black"/>
                </a:solidFill>
                <a:latin typeface="Little Mandy" pitchFamily="2" charset="0"/>
              </a:rPr>
              <a:t>t</a:t>
            </a:r>
            <a:r>
              <a:rPr kumimoji="0" lang="en-US" sz="3600" b="0" u="sng" strike="noStrike" kern="1200" cap="none" spc="0" normalizeH="0" baseline="0" noProof="0" dirty="0" err="1">
                <a:ln>
                  <a:noFill/>
                </a:ln>
                <a:solidFill>
                  <a:prstClr val="black"/>
                </a:solidFill>
                <a:effectLst/>
                <a:uLnTx/>
                <a:uFillTx/>
                <a:latin typeface="Little Mandy" pitchFamily="2" charset="0"/>
                <a:ea typeface="+mn-ea"/>
                <a:cs typeface="+mn-cs"/>
              </a:rPr>
              <a:t>echnology</a:t>
            </a:r>
            <a:r>
              <a:rPr kumimoji="0" lang="en-US" sz="3600" b="0" u="sng" strike="noStrike" kern="1200" cap="none" spc="0" normalizeH="0" baseline="0" noProof="0" dirty="0">
                <a:ln>
                  <a:noFill/>
                </a:ln>
                <a:solidFill>
                  <a:prstClr val="black"/>
                </a:solidFill>
                <a:effectLst/>
                <a:uLnTx/>
                <a:uFillTx/>
                <a:latin typeface="Little Mandy" pitchFamily="2" charset="0"/>
                <a:ea typeface="+mn-ea"/>
                <a:cs typeface="+mn-cs"/>
              </a:rPr>
              <a:t>:</a:t>
            </a:r>
          </a:p>
        </p:txBody>
      </p:sp>
      <p:sp>
        <p:nvSpPr>
          <p:cNvPr id="25" name="TextBox 24"/>
          <p:cNvSpPr txBox="1"/>
          <p:nvPr/>
        </p:nvSpPr>
        <p:spPr>
          <a:xfrm>
            <a:off x="3803701" y="4097128"/>
            <a:ext cx="3758227" cy="175432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We will utilize Google Classroom </a:t>
            </a:r>
            <a:r>
              <a:rPr lang="en-US" sz="1300" dirty="0" smtClean="0">
                <a:solidFill>
                  <a:prstClr val="black"/>
                </a:solidFill>
                <a:latin typeface="Century Gothic" panose="020B0502020202020204" pitchFamily="34" charset="0"/>
              </a:rPr>
              <a:t>this year</a:t>
            </a:r>
            <a:r>
              <a:rPr kumimoji="0" lang="en-US" sz="1300" b="0" i="0" u="none" strike="noStrike" kern="1200" cap="none" spc="0" normalizeH="0" baseline="0" noProof="0" dirty="0" smtClean="0">
                <a:ln>
                  <a:noFill/>
                </a:ln>
                <a:solidFill>
                  <a:prstClr val="black"/>
                </a:solidFill>
                <a:effectLst/>
                <a:uLnTx/>
                <a:uFillTx/>
                <a:latin typeface="Century Gothic" panose="020B0502020202020204" pitchFamily="34" charset="0"/>
                <a:ea typeface="+mn-ea"/>
                <a:cs typeface="+mn-cs"/>
              </a:rPr>
              <a:t>. </a:t>
            </a:r>
            <a:r>
              <a:rPr kumimoji="0" lang="en-US" sz="13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You must “join” my class by going to classroom.google.com:</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u="sng" dirty="0">
                <a:solidFill>
                  <a:prstClr val="black"/>
                </a:solidFill>
                <a:latin typeface="Century Gothic" panose="020B0502020202020204" pitchFamily="34" charset="0"/>
              </a:rPr>
              <a:t>Join your </a:t>
            </a:r>
            <a:r>
              <a:rPr lang="en-US" sz="1300" u="sng" dirty="0" smtClean="0">
                <a:solidFill>
                  <a:prstClr val="black"/>
                </a:solidFill>
                <a:latin typeface="Century Gothic" panose="020B0502020202020204" pitchFamily="34" charset="0"/>
              </a:rPr>
              <a:t>homeroom:</a:t>
            </a:r>
            <a:endParaRPr lang="en-US" sz="1300" u="sng" dirty="0">
              <a:solidFill>
                <a:prstClr val="black"/>
              </a:solidFill>
              <a:latin typeface="Century Gothic" panose="020B0502020202020204" pitchFamily="34" charset="0"/>
            </a:endParaRPr>
          </a:p>
          <a:p>
            <a:pPr marL="171450" marR="0" lvl="0" indent="-171450"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300" dirty="0">
                <a:solidFill>
                  <a:prstClr val="black"/>
                </a:solidFill>
                <a:latin typeface="Century Gothic" panose="020B0502020202020204" pitchFamily="34" charset="0"/>
              </a:rPr>
              <a:t> </a:t>
            </a:r>
            <a:r>
              <a:rPr lang="en-US" sz="1300" dirty="0" smtClean="0">
                <a:solidFill>
                  <a:prstClr val="black"/>
                </a:solidFill>
                <a:latin typeface="Century Gothic" panose="020B0502020202020204" pitchFamily="34" charset="0"/>
              </a:rPr>
              <a:t>  </a:t>
            </a:r>
            <a:r>
              <a:rPr lang="en-US" sz="1200" dirty="0" smtClean="0">
                <a:solidFill>
                  <a:prstClr val="black"/>
                </a:solidFill>
                <a:latin typeface="Century Gothic" panose="020B0502020202020204" pitchFamily="34" charset="0"/>
              </a:rPr>
              <a:t>Fox</a:t>
            </a:r>
            <a:r>
              <a:rPr lang="en-US" sz="1200" dirty="0">
                <a:solidFill>
                  <a:prstClr val="black"/>
                </a:solidFill>
                <a:latin typeface="Century Gothic" panose="020B0502020202020204" pitchFamily="34" charset="0"/>
              </a:rPr>
              <a:t>: </a:t>
            </a:r>
            <a:r>
              <a:rPr lang="en-US" sz="1400" dirty="0" smtClean="0"/>
              <a:t>qn7sg7x</a:t>
            </a:r>
            <a:r>
              <a:rPr lang="en-US" sz="1400" dirty="0" smtClean="0">
                <a:latin typeface="Roboto"/>
              </a:rPr>
              <a:t>   </a:t>
            </a:r>
            <a:endParaRPr lang="en-US" sz="1200" dirty="0">
              <a:solidFill>
                <a:prstClr val="black"/>
              </a:solidFill>
              <a:latin typeface="Century Gothic" panose="020B0502020202020204" pitchFamily="34" charset="0"/>
            </a:endParaRPr>
          </a:p>
          <a:p>
            <a:pPr marL="285750" indent="-285750">
              <a:buFont typeface="Arial" panose="020B0604020202020204" pitchFamily="34" charset="0"/>
              <a:buChar char="•"/>
            </a:pPr>
            <a:r>
              <a:rPr lang="en-US" sz="1300" dirty="0" err="1" smtClean="0">
                <a:solidFill>
                  <a:prstClr val="black"/>
                </a:solidFill>
                <a:latin typeface="Century Gothic" panose="020B0502020202020204" pitchFamily="34" charset="0"/>
              </a:rPr>
              <a:t>Lewellyn</a:t>
            </a:r>
            <a:r>
              <a:rPr kumimoji="0" lang="en-US" sz="13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  </a:t>
            </a:r>
            <a:r>
              <a:rPr lang="en-US" sz="1400" dirty="0"/>
              <a:t>x7b62o2</a:t>
            </a:r>
          </a:p>
          <a:p>
            <a:pPr marL="285750" indent="-285750">
              <a:buFont typeface="Arial" panose="020B0604020202020204" pitchFamily="34" charset="0"/>
              <a:buChar char="•"/>
            </a:pPr>
            <a:r>
              <a:rPr lang="en-US" sz="1300" b="0" i="0" u="none" strike="noStrike" dirty="0" err="1" smtClean="0">
                <a:solidFill>
                  <a:prstClr val="black"/>
                </a:solidFill>
                <a:effectLst/>
                <a:latin typeface="Century Gothic" panose="020B0502020202020204" pitchFamily="34" charset="0"/>
              </a:rPr>
              <a:t>Wettstein</a:t>
            </a:r>
            <a:r>
              <a:rPr lang="en-US" sz="1300" b="0" i="0" u="none" strike="noStrike" dirty="0">
                <a:solidFill>
                  <a:prstClr val="black"/>
                </a:solidFill>
                <a:effectLst/>
                <a:latin typeface="Century Gothic" panose="020B0502020202020204" pitchFamily="34" charset="0"/>
              </a:rPr>
              <a:t>: </a:t>
            </a:r>
            <a:r>
              <a:rPr lang="en-US" sz="1400" dirty="0" smtClean="0"/>
              <a:t>kyr5ep3</a:t>
            </a:r>
            <a:endParaRPr lang="en-US" sz="1400" dirty="0">
              <a:latin typeface="Roboto"/>
            </a:endParaRPr>
          </a:p>
          <a:p>
            <a:pPr defTabSz="914400">
              <a:defRPr/>
            </a:pPr>
            <a:endParaRPr lang="en-US" sz="1400" b="0" i="0" u="none" strike="noStrike" dirty="0">
              <a:effectLst/>
              <a:latin typeface="Roboto"/>
            </a:endParaRPr>
          </a:p>
        </p:txBody>
      </p:sp>
      <p:sp>
        <p:nvSpPr>
          <p:cNvPr id="33" name="TextBox 32"/>
          <p:cNvSpPr txBox="1"/>
          <p:nvPr/>
        </p:nvSpPr>
        <p:spPr>
          <a:xfrm>
            <a:off x="685800" y="7569509"/>
            <a:ext cx="2324100" cy="2092881"/>
          </a:xfrm>
          <a:prstGeom prst="rect">
            <a:avLst/>
          </a:prstGeom>
          <a:noFill/>
        </p:spPr>
        <p:txBody>
          <a:bodyPr wrap="square" rtlCol="0">
            <a:spAutoFit/>
          </a:bodyPr>
          <a:lstStyle/>
          <a:p>
            <a:pPr marL="285750" marR="0" lvl="0" indent="-285750"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3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FULLY </a:t>
            </a:r>
            <a:r>
              <a:rPr kumimoji="0" lang="en-US" sz="1300" b="1" i="0" u="none" strike="noStrike" kern="1200" cap="none" spc="0" normalizeH="0" baseline="0" noProof="0" dirty="0" smtClean="0">
                <a:ln>
                  <a:noFill/>
                </a:ln>
                <a:solidFill>
                  <a:prstClr val="black"/>
                </a:solidFill>
                <a:effectLst/>
                <a:uLnTx/>
                <a:uFillTx/>
                <a:latin typeface="Century Gothic" panose="020B0502020202020204" pitchFamily="34" charset="0"/>
                <a:ea typeface="+mn-ea"/>
                <a:cs typeface="+mn-cs"/>
              </a:rPr>
              <a:t>CHARGED</a:t>
            </a:r>
            <a:r>
              <a:rPr kumimoji="0" lang="en-US" sz="1300" b="1" i="0" u="none" strike="noStrike" kern="1200" cap="none" spc="0" normalizeH="0" noProof="0" dirty="0" smtClean="0">
                <a:ln>
                  <a:noFill/>
                </a:ln>
                <a:solidFill>
                  <a:prstClr val="black"/>
                </a:solidFill>
                <a:effectLst/>
                <a:uLnTx/>
                <a:uFillTx/>
                <a:latin typeface="Century Gothic" panose="020B0502020202020204" pitchFamily="34" charset="0"/>
                <a:ea typeface="+mn-ea"/>
                <a:cs typeface="+mn-cs"/>
              </a:rPr>
              <a:t> </a:t>
            </a:r>
            <a:r>
              <a:rPr kumimoji="0" lang="en-US" sz="1300" b="0" i="0" u="none" strike="noStrike" kern="1200" cap="none" spc="0" normalizeH="0" baseline="0" noProof="0" dirty="0" smtClean="0">
                <a:ln>
                  <a:noFill/>
                </a:ln>
                <a:solidFill>
                  <a:prstClr val="black"/>
                </a:solidFill>
                <a:effectLst/>
                <a:uLnTx/>
                <a:uFillTx/>
                <a:latin typeface="Century Gothic" panose="020B0502020202020204" pitchFamily="34" charset="0"/>
                <a:ea typeface="+mn-ea"/>
                <a:cs typeface="+mn-cs"/>
              </a:rPr>
              <a:t>Chromebook</a:t>
            </a:r>
          </a:p>
          <a:p>
            <a:pPr marR="0" lvl="0" defTabSz="914400" rtl="0" eaLnBrk="1" fontAlgn="auto" latinLnBrk="0" hangingPunct="1">
              <a:lnSpc>
                <a:spcPct val="100000"/>
              </a:lnSpc>
              <a:spcBef>
                <a:spcPts val="0"/>
              </a:spcBef>
              <a:spcAft>
                <a:spcPts val="0"/>
              </a:spcAft>
              <a:buClrTx/>
              <a:buSzTx/>
              <a:tabLst/>
              <a:defRPr/>
            </a:pPr>
            <a:endParaRPr kumimoji="0" lang="en-US" sz="1300" b="0" i="0" u="none" strike="noStrike" kern="1200" cap="none" spc="0" normalizeH="0" baseline="0" noProof="0" dirty="0" smtClean="0">
              <a:ln>
                <a:noFill/>
              </a:ln>
              <a:solidFill>
                <a:prstClr val="black"/>
              </a:solidFill>
              <a:effectLst/>
              <a:uLnTx/>
              <a:uFillTx/>
              <a:latin typeface="Century Gothic" panose="020B0502020202020204" pitchFamily="34" charset="0"/>
              <a:ea typeface="+mn-ea"/>
              <a:cs typeface="+mn-cs"/>
            </a:endParaRPr>
          </a:p>
          <a:p>
            <a:pPr marL="285750" marR="0" lvl="0" indent="-285750"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300" dirty="0" smtClean="0">
                <a:solidFill>
                  <a:prstClr val="black"/>
                </a:solidFill>
                <a:latin typeface="Century Gothic" panose="020B0502020202020204" pitchFamily="34" charset="0"/>
              </a:rPr>
              <a:t>Charger</a:t>
            </a:r>
          </a:p>
          <a:p>
            <a:pPr marR="0" lvl="0" defTabSz="914400" rtl="0" eaLnBrk="1" fontAlgn="auto" latinLnBrk="0" hangingPunct="1">
              <a:lnSpc>
                <a:spcPct val="100000"/>
              </a:lnSpc>
              <a:spcBef>
                <a:spcPts val="0"/>
              </a:spcBef>
              <a:spcAft>
                <a:spcPts val="0"/>
              </a:spcAft>
              <a:buClrTx/>
              <a:buSzTx/>
              <a:tabLst/>
              <a:defRPr/>
            </a:pPr>
            <a:endParaRPr kumimoji="0" lang="en-US" sz="1300" b="0" i="0" u="none" strike="noStrike" kern="1200" cap="none" spc="0" normalizeH="0" baseline="0" noProof="0" dirty="0" smtClean="0">
              <a:ln>
                <a:noFill/>
              </a:ln>
              <a:solidFill>
                <a:prstClr val="black"/>
              </a:solidFill>
              <a:effectLst/>
              <a:uLnTx/>
              <a:uFillTx/>
              <a:latin typeface="Century Gothic" panose="020B0502020202020204" pitchFamily="34" charset="0"/>
              <a:ea typeface="+mn-ea"/>
              <a:cs typeface="+mn-cs"/>
            </a:endParaRPr>
          </a:p>
          <a:p>
            <a:pPr marL="285750" marR="0" lvl="0" indent="-285750"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300" dirty="0" smtClean="0">
                <a:solidFill>
                  <a:prstClr val="black"/>
                </a:solidFill>
                <a:latin typeface="Century Gothic" panose="020B0502020202020204" pitchFamily="34" charset="0"/>
              </a:rPr>
              <a:t>Calculator</a:t>
            </a:r>
          </a:p>
          <a:p>
            <a:pPr marL="285750" marR="0" lvl="0" indent="-285750"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300" dirty="0" smtClean="0">
              <a:solidFill>
                <a:prstClr val="black"/>
              </a:solidFill>
              <a:latin typeface="Century Gothic" panose="020B0502020202020204" pitchFamily="34" charset="0"/>
            </a:endParaRPr>
          </a:p>
          <a:p>
            <a:pPr marL="285750" marR="0" lvl="0" indent="-285750"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300" b="0" i="0" u="none" strike="noStrike" kern="1200" cap="none" spc="0" normalizeH="0" baseline="0" noProof="0" dirty="0" smtClean="0">
                <a:ln>
                  <a:noFill/>
                </a:ln>
                <a:solidFill>
                  <a:prstClr val="black"/>
                </a:solidFill>
                <a:effectLst/>
                <a:uLnTx/>
                <a:uFillTx/>
                <a:latin typeface="Century Gothic" panose="020B0502020202020204" pitchFamily="34" charset="0"/>
                <a:ea typeface="+mn-ea"/>
                <a:cs typeface="+mn-cs"/>
              </a:rPr>
              <a:t>Writing Utensil</a:t>
            </a:r>
          </a:p>
          <a:p>
            <a:pPr marR="0" lvl="0" defTabSz="914400" rtl="0" eaLnBrk="1" fontAlgn="auto" latinLnBrk="0" hangingPunct="1">
              <a:lnSpc>
                <a:spcPct val="100000"/>
              </a:lnSpc>
              <a:spcBef>
                <a:spcPts val="0"/>
              </a:spcBef>
              <a:spcAft>
                <a:spcPts val="0"/>
              </a:spcAft>
              <a:buClrTx/>
              <a:buSzTx/>
              <a:tabLst/>
              <a:defRPr/>
            </a:pPr>
            <a:endParaRPr kumimoji="0" lang="en-US" sz="1300" b="0" i="0" u="none" strike="noStrike" kern="1200" cap="none" spc="0" normalizeH="0" baseline="0" noProof="0" dirty="0" smtClean="0">
              <a:ln>
                <a:noFill/>
              </a:ln>
              <a:solidFill>
                <a:prstClr val="black"/>
              </a:solidFill>
              <a:effectLst/>
              <a:uLnTx/>
              <a:uFillTx/>
              <a:latin typeface="Century Gothic" panose="020B0502020202020204" pitchFamily="34" charset="0"/>
              <a:ea typeface="+mn-ea"/>
              <a:cs typeface="+mn-cs"/>
            </a:endParaRPr>
          </a:p>
          <a:p>
            <a:pPr marL="285750" marR="0" lvl="0" indent="-285750"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300" dirty="0" smtClean="0">
                <a:solidFill>
                  <a:prstClr val="black"/>
                </a:solidFill>
                <a:latin typeface="Century Gothic" panose="020B0502020202020204" pitchFamily="34" charset="0"/>
              </a:rPr>
              <a:t>Notebook</a:t>
            </a:r>
            <a:endParaRPr kumimoji="0" lang="en-US" sz="13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pic>
        <p:nvPicPr>
          <p:cNvPr id="1050" name="Picture 26" descr="https://upload.wikimedia.org/wikipedia/commons/thumb/9/9e/Thumbs-up-icon-left.svg/2000px-Thumbs-up-icon-left.svg.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222990" y="3176141"/>
            <a:ext cx="616575" cy="758387"/>
          </a:xfrm>
          <a:prstGeom prst="rect">
            <a:avLst/>
          </a:prstGeom>
          <a:noFill/>
          <a:extLst>
            <a:ext uri="{909E8E84-426E-40DD-AFC4-6F175D3DCCD1}">
              <a14:hiddenFill xmlns:a14="http://schemas.microsoft.com/office/drawing/2010/main">
                <a:solidFill>
                  <a:srgbClr val="FFFFFF"/>
                </a:solidFill>
              </a14:hiddenFill>
            </a:ext>
          </a:extLst>
        </p:spPr>
      </p:pic>
      <p:sp>
        <p:nvSpPr>
          <p:cNvPr id="45" name="TextBox 44"/>
          <p:cNvSpPr txBox="1"/>
          <p:nvPr/>
        </p:nvSpPr>
        <p:spPr>
          <a:xfrm>
            <a:off x="81839" y="3275268"/>
            <a:ext cx="3226546"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600" u="sng" dirty="0" smtClean="0">
                <a:solidFill>
                  <a:prstClr val="black"/>
                </a:solidFill>
                <a:latin typeface="Little Mandy" pitchFamily="2" charset="0"/>
              </a:rPr>
              <a:t>Class policies:</a:t>
            </a:r>
            <a:endParaRPr kumimoji="0" lang="en-US" sz="3600" b="0" i="0" u="sng" strike="noStrike" kern="1200" cap="none" spc="0" normalizeH="0" baseline="0" noProof="0" dirty="0">
              <a:ln>
                <a:noFill/>
              </a:ln>
              <a:solidFill>
                <a:prstClr val="black"/>
              </a:solidFill>
              <a:effectLst/>
              <a:uLnTx/>
              <a:uFillTx/>
              <a:latin typeface="Little Mandy" pitchFamily="2" charset="0"/>
              <a:ea typeface="+mn-ea"/>
              <a:cs typeface="+mn-cs"/>
            </a:endParaRPr>
          </a:p>
        </p:txBody>
      </p:sp>
      <p:sp>
        <p:nvSpPr>
          <p:cNvPr id="46" name="TextBox 45"/>
          <p:cNvSpPr txBox="1"/>
          <p:nvPr/>
        </p:nvSpPr>
        <p:spPr>
          <a:xfrm>
            <a:off x="198086" y="3908642"/>
            <a:ext cx="3655837" cy="2508379"/>
          </a:xfrm>
          <a:prstGeom prst="rect">
            <a:avLst/>
          </a:prstGeom>
          <a:noFill/>
        </p:spPr>
        <p:txBody>
          <a:bodyPr wrap="square" rtlCol="0">
            <a:spAutoFit/>
          </a:bodyPr>
          <a:lstStyle/>
          <a:p>
            <a:pPr algn="ctr"/>
            <a:r>
              <a:rPr lang="en-US" sz="1200" b="1" u="sng" dirty="0">
                <a:latin typeface="Century Gothic" charset="0"/>
              </a:rPr>
              <a:t>Be Respectful</a:t>
            </a:r>
          </a:p>
          <a:p>
            <a:pPr algn="ctr"/>
            <a:r>
              <a:rPr lang="en-US" sz="1200" dirty="0"/>
              <a:t>Listen when others speak, be kind, and do not mishandle anyone’s stuff (including mine)</a:t>
            </a:r>
          </a:p>
          <a:p>
            <a:pPr algn="ctr"/>
            <a:r>
              <a:rPr lang="en-US" sz="1200" b="1" u="sng" dirty="0">
                <a:latin typeface="Century Gothic" charset="0"/>
                <a:ea typeface="Century Gothic" charset="0"/>
                <a:cs typeface="Century Gothic" charset="0"/>
              </a:rPr>
              <a:t>Be Prepared for Class</a:t>
            </a:r>
          </a:p>
          <a:p>
            <a:pPr algn="ctr"/>
            <a:r>
              <a:rPr lang="en-US" sz="1200" dirty="0" smtClean="0">
                <a:ea typeface="Century Gothic" charset="0"/>
                <a:cs typeface="Century Gothic" charset="0"/>
              </a:rPr>
              <a:t>Chromebook should </a:t>
            </a:r>
            <a:r>
              <a:rPr lang="en-US" sz="1200" dirty="0">
                <a:ea typeface="Century Gothic" charset="0"/>
                <a:cs typeface="Century Gothic" charset="0"/>
              </a:rPr>
              <a:t>be charged, </a:t>
            </a:r>
          </a:p>
          <a:p>
            <a:pPr algn="ctr"/>
            <a:r>
              <a:rPr lang="en-US" sz="1200" dirty="0"/>
              <a:t>&amp; materials ready</a:t>
            </a:r>
          </a:p>
          <a:p>
            <a:pPr algn="ctr"/>
            <a:r>
              <a:rPr lang="en-US" sz="1200" b="1" u="sng" dirty="0">
                <a:latin typeface="Century Gothic" charset="0"/>
                <a:ea typeface="Century Gothic" charset="0"/>
                <a:cs typeface="Century Gothic" charset="0"/>
              </a:rPr>
              <a:t>Participate!</a:t>
            </a:r>
          </a:p>
          <a:p>
            <a:pPr algn="ctr"/>
            <a:r>
              <a:rPr lang="en-US" sz="1200" dirty="0"/>
              <a:t>It’s not enough to be here. Ask questions and share ideas!</a:t>
            </a:r>
          </a:p>
          <a:p>
            <a:pPr algn="ctr" defTabSz="914400">
              <a:defRPr/>
            </a:pPr>
            <a:r>
              <a:rPr lang="en-US" sz="1200" b="1" u="sng" dirty="0" smtClean="0">
                <a:latin typeface="Century Gothic" panose="020B0502020202020204" pitchFamily="34" charset="0"/>
              </a:rPr>
              <a:t>Masks </a:t>
            </a:r>
            <a:r>
              <a:rPr lang="en-US" sz="1200" b="1" u="sng" dirty="0">
                <a:latin typeface="Century Gothic" panose="020B0502020202020204" pitchFamily="34" charset="0"/>
              </a:rPr>
              <a:t>On, Phones Away, Hoods Down, &amp; Heads Up</a:t>
            </a:r>
            <a:r>
              <a:rPr lang="en-US" sz="1200" b="1" u="sng" dirty="0" smtClean="0">
                <a:latin typeface="Century Gothic" panose="020B0502020202020204" pitchFamily="34" charset="0"/>
              </a:rPr>
              <a:t>!</a:t>
            </a:r>
          </a:p>
          <a:p>
            <a:pPr algn="ctr" defTabSz="914400">
              <a:defRPr/>
            </a:pPr>
            <a:endParaRPr lang="en-US" sz="1200" b="1" u="sng" dirty="0">
              <a:latin typeface="Century Gothic" panose="020B0502020202020204" pitchFamily="34" charset="0"/>
            </a:endParaRPr>
          </a:p>
          <a:p>
            <a:pPr marR="0" lvl="0" algn="ctr" defTabSz="914400" rtl="0" eaLnBrk="1" fontAlgn="auto" latinLnBrk="0" hangingPunct="1">
              <a:lnSpc>
                <a:spcPct val="100000"/>
              </a:lnSpc>
              <a:spcBef>
                <a:spcPts val="0"/>
              </a:spcBef>
              <a:spcAft>
                <a:spcPts val="0"/>
              </a:spcAft>
              <a:buClrTx/>
              <a:buSzTx/>
              <a:tabLst/>
              <a:defRPr/>
            </a:pPr>
            <a:endParaRPr kumimoji="0" lang="en-US" sz="13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sp>
        <p:nvSpPr>
          <p:cNvPr id="48" name="TextBox 47"/>
          <p:cNvSpPr txBox="1"/>
          <p:nvPr/>
        </p:nvSpPr>
        <p:spPr>
          <a:xfrm>
            <a:off x="4159372" y="5811862"/>
            <a:ext cx="1680118"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600" u="sng" dirty="0">
                <a:solidFill>
                  <a:prstClr val="black"/>
                </a:solidFill>
                <a:latin typeface="Little Mandy" pitchFamily="2" charset="0"/>
              </a:rPr>
              <a:t>g</a:t>
            </a:r>
            <a:r>
              <a:rPr kumimoji="0" lang="en-US" sz="3600" b="0" i="0" u="sng" strike="noStrike" kern="1200" cap="none" spc="0" normalizeH="0" baseline="0" noProof="0" dirty="0" err="1">
                <a:ln>
                  <a:noFill/>
                </a:ln>
                <a:solidFill>
                  <a:prstClr val="black"/>
                </a:solidFill>
                <a:effectLst/>
                <a:uLnTx/>
                <a:uFillTx/>
                <a:latin typeface="Little Mandy" pitchFamily="2" charset="0"/>
                <a:ea typeface="+mn-ea"/>
                <a:cs typeface="+mn-cs"/>
              </a:rPr>
              <a:t>rades</a:t>
            </a:r>
            <a:r>
              <a:rPr kumimoji="0" lang="en-US" sz="3600" b="0" i="0" u="sng" strike="noStrike" kern="1200" cap="none" spc="0" normalizeH="0" baseline="0" noProof="0" dirty="0">
                <a:ln>
                  <a:noFill/>
                </a:ln>
                <a:solidFill>
                  <a:prstClr val="black"/>
                </a:solidFill>
                <a:effectLst/>
                <a:uLnTx/>
                <a:uFillTx/>
                <a:latin typeface="Little Mandy" pitchFamily="2" charset="0"/>
                <a:ea typeface="+mn-ea"/>
                <a:cs typeface="+mn-cs"/>
              </a:rPr>
              <a:t>:</a:t>
            </a:r>
          </a:p>
        </p:txBody>
      </p:sp>
      <p:pic>
        <p:nvPicPr>
          <p:cNvPr id="1052" name="Picture 28" descr="https://pixabay.com/static/uploads/photo/2012/04/15/18/56/paper-34910_960_720.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20996760">
            <a:off x="3923407" y="5579736"/>
            <a:ext cx="693966" cy="897046"/>
          </a:xfrm>
          <a:prstGeom prst="rect">
            <a:avLst/>
          </a:prstGeom>
          <a:noFill/>
          <a:extLst>
            <a:ext uri="{909E8E84-426E-40DD-AFC4-6F175D3DCCD1}">
              <a14:hiddenFill xmlns:a14="http://schemas.microsoft.com/office/drawing/2010/main">
                <a:solidFill>
                  <a:srgbClr val="FFFFFF"/>
                </a:solidFill>
              </a14:hiddenFill>
            </a:ext>
          </a:extLst>
        </p:spPr>
      </p:pic>
      <p:sp>
        <p:nvSpPr>
          <p:cNvPr id="34" name="TextBox 33"/>
          <p:cNvSpPr txBox="1"/>
          <p:nvPr/>
        </p:nvSpPr>
        <p:spPr>
          <a:xfrm>
            <a:off x="3893889" y="5588592"/>
            <a:ext cx="868056"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a:ln>
                  <a:noFill/>
                </a:ln>
                <a:solidFill>
                  <a:srgbClr val="D4284A"/>
                </a:solidFill>
                <a:effectLst/>
                <a:uLnTx/>
                <a:uFillTx/>
                <a:latin typeface="Century Gothic" panose="020B0502020202020204" pitchFamily="34" charset="0"/>
                <a:ea typeface="+mn-ea"/>
                <a:cs typeface="+mn-cs"/>
              </a:rPr>
              <a:t>A+</a:t>
            </a:r>
          </a:p>
        </p:txBody>
      </p:sp>
      <p:sp>
        <p:nvSpPr>
          <p:cNvPr id="41" name="TextBox 40"/>
          <p:cNvSpPr txBox="1"/>
          <p:nvPr/>
        </p:nvSpPr>
        <p:spPr>
          <a:xfrm>
            <a:off x="5738316" y="5680678"/>
            <a:ext cx="1805366" cy="707886"/>
          </a:xfrm>
          <a:prstGeom prst="rect">
            <a:avLst/>
          </a:prstGeom>
          <a:noFill/>
          <a:ln w="31750" cap="rnd">
            <a:solidFill>
              <a:schemeClr val="tx1"/>
            </a:solidFill>
            <a:prstDash val="sysDot"/>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“Will this be on the test?”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YES. THE TEST IS YOUR FUTURE &amp; YOU ARE PREPARING FOR IT NOW.</a:t>
            </a:r>
          </a:p>
        </p:txBody>
      </p:sp>
      <p:sp>
        <p:nvSpPr>
          <p:cNvPr id="61" name="TextBox 60"/>
          <p:cNvSpPr txBox="1"/>
          <p:nvPr/>
        </p:nvSpPr>
        <p:spPr>
          <a:xfrm>
            <a:off x="3979472" y="8278272"/>
            <a:ext cx="3643214" cy="169277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00" b="1" i="0" u="none" strike="noStrike" kern="1200" cap="none" spc="0" normalizeH="0" baseline="0" noProof="0" dirty="0" smtClean="0">
              <a:ln>
                <a:noFill/>
              </a:ln>
              <a:solidFill>
                <a:prstClr val="black"/>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smtClean="0">
                <a:ln>
                  <a:noFill/>
                </a:ln>
                <a:solidFill>
                  <a:prstClr val="black"/>
                </a:solidFill>
                <a:effectLst/>
                <a:uLnTx/>
                <a:uFillTx/>
                <a:latin typeface="Century Gothic" panose="020B0502020202020204" pitchFamily="34" charset="0"/>
                <a:ea typeface="+mn-ea"/>
                <a:cs typeface="+mn-cs"/>
              </a:rPr>
              <a:t>LATE/MAKE-UP </a:t>
            </a:r>
            <a:r>
              <a:rPr kumimoji="0" lang="en-US" sz="13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WORK:</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300" dirty="0">
                <a:solidFill>
                  <a:prstClr val="black"/>
                </a:solidFill>
                <a:latin typeface="Century Gothic" panose="020B0502020202020204" pitchFamily="34" charset="0"/>
              </a:rPr>
              <a:t>Home</a:t>
            </a:r>
            <a:r>
              <a:rPr kumimoji="0" lang="en-US" sz="13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work is accepted </a:t>
            </a:r>
            <a:r>
              <a:rPr lang="en-US" sz="1300" dirty="0">
                <a:solidFill>
                  <a:prstClr val="black"/>
                </a:solidFill>
                <a:latin typeface="Century Gothic" panose="020B0502020202020204" pitchFamily="34" charset="0"/>
              </a:rPr>
              <a:t>late for full credit until </a:t>
            </a:r>
            <a:r>
              <a:rPr lang="en-US" sz="1300" dirty="0" smtClean="0">
                <a:solidFill>
                  <a:prstClr val="black"/>
                </a:solidFill>
                <a:latin typeface="Century Gothic" panose="020B0502020202020204" pitchFamily="34" charset="0"/>
              </a:rPr>
              <a:t>7 days after the due date. Every week that it is late, 10% will be deducted from the overall grade</a:t>
            </a:r>
            <a:r>
              <a:rPr lang="en-US" sz="1300" dirty="0" smtClean="0">
                <a:solidFill>
                  <a:prstClr val="black"/>
                </a:solidFill>
                <a:latin typeface="Century Gothic" panose="020B0502020202020204" pitchFamily="34" charset="0"/>
              </a:rPr>
              <a:t>. Assignments will not be accepted 21 </a:t>
            </a:r>
            <a:r>
              <a:rPr lang="en-US" sz="1300" smtClean="0">
                <a:solidFill>
                  <a:prstClr val="black"/>
                </a:solidFill>
                <a:latin typeface="Century Gothic" panose="020B0502020202020204" pitchFamily="34" charset="0"/>
              </a:rPr>
              <a:t>days after the due date.</a:t>
            </a:r>
            <a:endParaRPr kumimoji="0" lang="en-US" sz="13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cxnSp>
        <p:nvCxnSpPr>
          <p:cNvPr id="44" name="Straight Connector 43"/>
          <p:cNvCxnSpPr/>
          <p:nvPr/>
        </p:nvCxnSpPr>
        <p:spPr>
          <a:xfrm flipH="1">
            <a:off x="3877266" y="6529634"/>
            <a:ext cx="18098" cy="335864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3968929" y="6464727"/>
            <a:ext cx="2609208"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GRADE SET-UP</a:t>
            </a:r>
          </a:p>
        </p:txBody>
      </p:sp>
      <p:sp>
        <p:nvSpPr>
          <p:cNvPr id="2" name="TextBox 1">
            <a:extLst>
              <a:ext uri="{FF2B5EF4-FFF2-40B4-BE49-F238E27FC236}">
                <a16:creationId xmlns="" xmlns:a16="http://schemas.microsoft.com/office/drawing/2014/main" id="{2D74515A-5049-43C6-8601-AADFBA1CF1F8}"/>
              </a:ext>
            </a:extLst>
          </p:cNvPr>
          <p:cNvSpPr txBox="1"/>
          <p:nvPr/>
        </p:nvSpPr>
        <p:spPr>
          <a:xfrm>
            <a:off x="3850433" y="6670207"/>
            <a:ext cx="3544763" cy="1569660"/>
          </a:xfrm>
          <a:prstGeom prst="rect">
            <a:avLst/>
          </a:prstGeom>
          <a:noFill/>
        </p:spPr>
        <p:txBody>
          <a:bodyPr wrap="square" rtlCol="0">
            <a:spAutoFit/>
          </a:bodyPr>
          <a:lstStyle/>
          <a:p>
            <a:pPr marL="285750" indent="-285750">
              <a:buFont typeface="Arial" panose="020B0604020202020204" pitchFamily="34" charset="0"/>
              <a:buChar char="•"/>
            </a:pPr>
            <a:r>
              <a:rPr lang="en-US" sz="1200" b="1" dirty="0">
                <a:latin typeface="Century Gothic" panose="020B0502020202020204" pitchFamily="34" charset="0"/>
              </a:rPr>
              <a:t>Homework</a:t>
            </a:r>
            <a:r>
              <a:rPr lang="en-US" sz="1200" dirty="0">
                <a:latin typeface="Century Gothic" panose="020B0502020202020204" pitchFamily="34" charset="0"/>
              </a:rPr>
              <a:t> will be graded for completion. I reserve the right to ask you to redo work if necessary.</a:t>
            </a:r>
          </a:p>
          <a:p>
            <a:pPr marL="285750" indent="-285750">
              <a:buFont typeface="Arial" panose="020B0604020202020204" pitchFamily="34" charset="0"/>
              <a:buChar char="•"/>
            </a:pPr>
            <a:r>
              <a:rPr lang="en-US" sz="1200" b="1" dirty="0" smtClean="0">
                <a:latin typeface="Century Gothic" panose="020B0502020202020204" pitchFamily="34" charset="0"/>
              </a:rPr>
              <a:t>Test/Quizzes/Projects </a:t>
            </a:r>
            <a:r>
              <a:rPr lang="en-US" sz="1200" dirty="0" smtClean="0">
                <a:latin typeface="Century Gothic" panose="020B0502020202020204" pitchFamily="34" charset="0"/>
              </a:rPr>
              <a:t>will </a:t>
            </a:r>
            <a:r>
              <a:rPr lang="en-US" sz="1200" dirty="0">
                <a:latin typeface="Century Gothic" panose="020B0502020202020204" pitchFamily="34" charset="0"/>
              </a:rPr>
              <a:t>be graded for accuracy</a:t>
            </a:r>
          </a:p>
          <a:p>
            <a:pPr marL="285750" indent="-285750">
              <a:buFont typeface="Arial" panose="020B0604020202020204" pitchFamily="34" charset="0"/>
              <a:buChar char="•"/>
            </a:pPr>
            <a:r>
              <a:rPr lang="en-US" sz="1200" b="1" dirty="0">
                <a:latin typeface="Century Gothic" panose="020B0502020202020204" pitchFamily="34" charset="0"/>
              </a:rPr>
              <a:t>Interactive Notebook </a:t>
            </a:r>
            <a:r>
              <a:rPr lang="en-US" sz="1200" dirty="0">
                <a:latin typeface="Century Gothic" panose="020B0502020202020204" pitchFamily="34" charset="0"/>
              </a:rPr>
              <a:t>will be checked at the end of every quarter for completion grade </a:t>
            </a:r>
          </a:p>
        </p:txBody>
      </p:sp>
      <p:sp>
        <p:nvSpPr>
          <p:cNvPr id="32" name="TextBox 31"/>
          <p:cNvSpPr txBox="1"/>
          <p:nvPr/>
        </p:nvSpPr>
        <p:spPr>
          <a:xfrm>
            <a:off x="40247" y="6207304"/>
            <a:ext cx="3821210"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i="0" u="sng" strike="noStrike" kern="1200" cap="none" spc="0" normalizeH="0" baseline="0" noProof="0" dirty="0">
                <a:ln>
                  <a:noFill/>
                </a:ln>
                <a:solidFill>
                  <a:prstClr val="black"/>
                </a:solidFill>
                <a:effectLst/>
                <a:uLnTx/>
                <a:uFillTx/>
                <a:latin typeface="Little Mandy" pitchFamily="2" charset="0"/>
                <a:ea typeface="+mn-ea"/>
                <a:cs typeface="+mn-cs"/>
              </a:rPr>
              <a:t>required materials:</a:t>
            </a:r>
          </a:p>
        </p:txBody>
      </p:sp>
    </p:spTree>
    <p:extLst>
      <p:ext uri="{BB962C8B-B14F-4D97-AF65-F5344CB8AC3E}">
        <p14:creationId xmlns:p14="http://schemas.microsoft.com/office/powerpoint/2010/main" val="4002905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20592091">
            <a:off x="1914047" y="8152762"/>
            <a:ext cx="1484366" cy="1554183"/>
          </a:xfrm>
          <a:prstGeom prst="rect">
            <a:avLst/>
          </a:prstGeom>
        </p:spPr>
      </p:pic>
      <p:sp>
        <p:nvSpPr>
          <p:cNvPr id="18" name="TextBox 17">
            <a:extLst>
              <a:ext uri="{FF2B5EF4-FFF2-40B4-BE49-F238E27FC236}">
                <a16:creationId xmlns="" xmlns:a16="http://schemas.microsoft.com/office/drawing/2014/main" id="{7D0A4090-BD7E-45D0-82D9-69CCAAF20A55}"/>
              </a:ext>
            </a:extLst>
          </p:cNvPr>
          <p:cNvSpPr txBox="1"/>
          <p:nvPr/>
        </p:nvSpPr>
        <p:spPr>
          <a:xfrm>
            <a:off x="1621104" y="16100268"/>
            <a:ext cx="130496" cy="6463308"/>
          </a:xfrm>
          <a:prstGeom prst="rect">
            <a:avLst/>
          </a:prstGeom>
          <a:noFill/>
        </p:spPr>
        <p:txBody>
          <a:bodyPr wrap="square" rtlCol="0">
            <a:spAutoFit/>
          </a:bodyPr>
          <a:lstStyle/>
          <a:p>
            <a:r>
              <a:rPr lang="en-US" sz="900">
                <a:hlinkClick r:id="rId3" tooltip="https://www.flickr.com/photos/125497459@N03/14442769832"/>
              </a:rPr>
              <a:t>This Photo</a:t>
            </a:r>
            <a:r>
              <a:rPr lang="en-US" sz="900"/>
              <a:t> by Unknown Author is licensed under </a:t>
            </a:r>
            <a:r>
              <a:rPr lang="en-US" sz="900">
                <a:hlinkClick r:id="rId4" tooltip="https://creativecommons.org/licenses/by-sa/3.0/"/>
              </a:rPr>
              <a:t>CC BY-SA</a:t>
            </a:r>
            <a:endParaRPr lang="en-US" sz="900"/>
          </a:p>
        </p:txBody>
      </p:sp>
      <p:pic>
        <p:nvPicPr>
          <p:cNvPr id="1026" name="Picture 2" descr="https://upload.wikimedia.org/wikipedia/commons/2/2e/Notecard.jpg"/>
          <p:cNvPicPr>
            <a:picLocks noChangeAspect="1" noChangeArrowheads="1"/>
          </p:cNvPicPr>
          <p:nvPr/>
        </p:nvPicPr>
        <p:blipFill rotWithShape="1">
          <a:blip r:embed="rId5">
            <a:extLst>
              <a:ext uri="{28A0092B-C50C-407E-A947-70E740481C1C}">
                <a14:useLocalDpi xmlns:a14="http://schemas.microsoft.com/office/drawing/2010/main" val="0"/>
              </a:ext>
            </a:extLst>
          </a:blip>
          <a:srcRect b="11219"/>
          <a:stretch/>
        </p:blipFill>
        <p:spPr bwMode="auto">
          <a:xfrm>
            <a:off x="3932836" y="1383219"/>
            <a:ext cx="3610963" cy="1923507"/>
          </a:xfrm>
          <a:prstGeom prst="rect">
            <a:avLst/>
          </a:prstGeom>
          <a:noFill/>
          <a:ln w="6350">
            <a:solidFill>
              <a:schemeClr val="tx1"/>
            </a:solidFill>
          </a:ln>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59080" y="1285540"/>
            <a:ext cx="362712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dirty="0">
                <a:solidFill>
                  <a:prstClr val="black"/>
                </a:solidFill>
                <a:latin typeface="Century Gothic" panose="020B0502020202020204" pitchFamily="34" charset="0"/>
              </a:rPr>
              <a:t>Mathematics</a:t>
            </a:r>
            <a:endParaRPr kumimoji="0" lang="en-US" sz="28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sp>
        <p:nvSpPr>
          <p:cNvPr id="6" name="TextBox 5"/>
          <p:cNvSpPr txBox="1"/>
          <p:nvPr/>
        </p:nvSpPr>
        <p:spPr>
          <a:xfrm>
            <a:off x="-1387436" y="1581411"/>
            <a:ext cx="6920151" cy="110799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600" b="0" i="0" u="none" strike="noStrike" kern="1200" cap="none" spc="0" normalizeH="0" baseline="0" noProof="0" dirty="0">
                <a:ln>
                  <a:noFill/>
                </a:ln>
                <a:solidFill>
                  <a:prstClr val="black"/>
                </a:solidFill>
                <a:effectLst/>
                <a:uLnTx/>
                <a:uFillTx/>
                <a:latin typeface="Little Mandy" pitchFamily="2" charset="0"/>
                <a:ea typeface="+mn-ea"/>
                <a:cs typeface="+mn-cs"/>
              </a:rPr>
              <a:t>syllabus</a:t>
            </a:r>
          </a:p>
        </p:txBody>
      </p:sp>
      <p:sp>
        <p:nvSpPr>
          <p:cNvPr id="5" name="TextBox 4"/>
          <p:cNvSpPr txBox="1"/>
          <p:nvPr/>
        </p:nvSpPr>
        <p:spPr>
          <a:xfrm>
            <a:off x="3956153" y="2051490"/>
            <a:ext cx="3564326"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Room: </a:t>
            </a:r>
            <a:r>
              <a:rPr lang="en-US" sz="2000" b="1" dirty="0">
                <a:solidFill>
                  <a:prstClr val="black"/>
                </a:solidFill>
                <a:latin typeface="Century Gothic" panose="020B0502020202020204" pitchFamily="34" charset="0"/>
              </a:rPr>
              <a:t>203</a:t>
            </a:r>
            <a:endParaRPr kumimoji="0" lang="en-US" sz="20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Email: </a:t>
            </a:r>
            <a:r>
              <a:rPr kumimoji="0" lang="en-US"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hlinkClick r:id="rId6"/>
              </a:rPr>
              <a:t>cfox@cc76.k12.il.us</a:t>
            </a:r>
            <a:endParaRPr kumimoji="0" lang="en-US"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grpSp>
        <p:nvGrpSpPr>
          <p:cNvPr id="14" name="Group 13"/>
          <p:cNvGrpSpPr/>
          <p:nvPr/>
        </p:nvGrpSpPr>
        <p:grpSpPr>
          <a:xfrm>
            <a:off x="212443" y="233072"/>
            <a:ext cx="7331357" cy="1013152"/>
            <a:chOff x="212443" y="233072"/>
            <a:chExt cx="7615854" cy="1052468"/>
          </a:xfrm>
        </p:grpSpPr>
        <p:pic>
          <p:nvPicPr>
            <p:cNvPr id="1028" name="Picture 4" descr="https://pixabay.com/static/uploads/photo/2015/12/06/04/39/banners-1079105_960_720.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12443" y="233072"/>
              <a:ext cx="2538618" cy="1052468"/>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4" descr="https://pixabay.com/static/uploads/photo/2015/12/06/04/39/banners-1079105_960_720.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751061" y="233072"/>
              <a:ext cx="2538618" cy="1052468"/>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4" descr="https://pixabay.com/static/uploads/photo/2015/12/06/04/39/banners-1079105_960_720.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289679" y="233072"/>
              <a:ext cx="2538618" cy="1052468"/>
            </a:xfrm>
            <a:prstGeom prst="rect">
              <a:avLst/>
            </a:prstGeom>
            <a:noFill/>
            <a:extLst>
              <a:ext uri="{909E8E84-426E-40DD-AFC4-6F175D3DCCD1}">
                <a14:hiddenFill xmlns:a14="http://schemas.microsoft.com/office/drawing/2010/main">
                  <a:solidFill>
                    <a:srgbClr val="FFFFFF"/>
                  </a:solidFill>
                </a14:hiddenFill>
              </a:ext>
            </a:extLst>
          </p:spPr>
        </p:pic>
      </p:grpSp>
      <p:sp>
        <p:nvSpPr>
          <p:cNvPr id="28" name="TextBox 27"/>
          <p:cNvSpPr txBox="1"/>
          <p:nvPr/>
        </p:nvSpPr>
        <p:spPr>
          <a:xfrm>
            <a:off x="212445" y="2718026"/>
            <a:ext cx="362712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prstClr val="black"/>
                </a:solidFill>
                <a:effectLst/>
                <a:uLnTx/>
                <a:uFillTx/>
                <a:latin typeface="Century Gothic" panose="020B0502020202020204" pitchFamily="34" charset="0"/>
                <a:ea typeface="+mn-ea"/>
                <a:cs typeface="+mn-cs"/>
              </a:rPr>
              <a:t>2021 </a:t>
            </a:r>
            <a:r>
              <a:rPr kumimoji="0" lang="en-US" sz="20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 </a:t>
            </a:r>
            <a:r>
              <a:rPr kumimoji="0" lang="en-US" sz="2000" b="1" i="0" u="none" strike="noStrike" kern="1200" cap="none" spc="0" normalizeH="0" baseline="0" noProof="0" dirty="0" smtClean="0">
                <a:ln>
                  <a:noFill/>
                </a:ln>
                <a:solidFill>
                  <a:prstClr val="black"/>
                </a:solidFill>
                <a:effectLst/>
                <a:uLnTx/>
                <a:uFillTx/>
                <a:latin typeface="Century Gothic" panose="020B0502020202020204" pitchFamily="34" charset="0"/>
                <a:ea typeface="+mn-ea"/>
                <a:cs typeface="+mn-cs"/>
              </a:rPr>
              <a:t>2022</a:t>
            </a:r>
            <a:endParaRPr kumimoji="0" lang="en-US" sz="20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sp>
        <p:nvSpPr>
          <p:cNvPr id="29" name="TextBox 28"/>
          <p:cNvSpPr txBox="1"/>
          <p:nvPr/>
        </p:nvSpPr>
        <p:spPr>
          <a:xfrm>
            <a:off x="3979472" y="1337394"/>
            <a:ext cx="3525769" cy="86177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5000" dirty="0">
                <a:solidFill>
                  <a:prstClr val="black"/>
                </a:solidFill>
                <a:latin typeface="Little Mandy" pitchFamily="2" charset="0"/>
              </a:rPr>
              <a:t>M</a:t>
            </a:r>
            <a:r>
              <a:rPr kumimoji="0" lang="en-US" sz="5000" b="0" i="0" u="none" strike="noStrike" kern="1200" cap="none" spc="0" normalizeH="0" baseline="0" noProof="0" dirty="0" err="1">
                <a:ln>
                  <a:noFill/>
                </a:ln>
                <a:solidFill>
                  <a:prstClr val="black"/>
                </a:solidFill>
                <a:effectLst/>
                <a:uLnTx/>
                <a:uFillTx/>
                <a:latin typeface="Little Mandy" pitchFamily="2" charset="0"/>
                <a:ea typeface="+mn-ea"/>
                <a:cs typeface="+mn-cs"/>
              </a:rPr>
              <a:t>iss</a:t>
            </a:r>
            <a:r>
              <a:rPr kumimoji="0" lang="en-US" sz="5000" b="0" i="0" u="none" strike="noStrike" kern="1200" cap="none" spc="0" normalizeH="0" baseline="0" noProof="0" dirty="0">
                <a:ln>
                  <a:noFill/>
                </a:ln>
                <a:solidFill>
                  <a:prstClr val="black"/>
                </a:solidFill>
                <a:effectLst/>
                <a:uLnTx/>
                <a:uFillTx/>
                <a:latin typeface="Little Mandy" pitchFamily="2" charset="0"/>
                <a:ea typeface="+mn-ea"/>
                <a:cs typeface="+mn-cs"/>
              </a:rPr>
              <a:t> Fox </a:t>
            </a:r>
          </a:p>
        </p:txBody>
      </p:sp>
      <p:sp>
        <p:nvSpPr>
          <p:cNvPr id="61" name="TextBox 60"/>
          <p:cNvSpPr txBox="1"/>
          <p:nvPr/>
        </p:nvSpPr>
        <p:spPr>
          <a:xfrm>
            <a:off x="3877265" y="5839968"/>
            <a:ext cx="3643214" cy="1877437"/>
          </a:xfrm>
          <a:prstGeom prst="rect">
            <a:avLst/>
          </a:prstGeom>
          <a:noFill/>
        </p:spPr>
        <p:txBody>
          <a:bodyPr wrap="square" rtlCol="0">
            <a:spAutoFit/>
          </a:bodyPr>
          <a:lstStyle/>
          <a:p>
            <a:pPr marR="0" lvl="0" algn="ctr" defTabSz="914400" rtl="0" eaLnBrk="1" fontAlgn="auto" latinLnBrk="0" hangingPunct="1">
              <a:lnSpc>
                <a:spcPct val="100000"/>
              </a:lnSpc>
              <a:spcBef>
                <a:spcPts val="0"/>
              </a:spcBef>
              <a:spcAft>
                <a:spcPts val="0"/>
              </a:spcAft>
              <a:buClrTx/>
              <a:buSzTx/>
              <a:tabLst/>
              <a:defRPr/>
            </a:pPr>
            <a:r>
              <a:rPr lang="en-US" sz="1600" b="1" u="sng" dirty="0">
                <a:solidFill>
                  <a:prstClr val="black"/>
                </a:solidFill>
                <a:latin typeface="Century Gothic" panose="020B0502020202020204" pitchFamily="34" charset="0"/>
              </a:rPr>
              <a:t>PLEASE</a:t>
            </a:r>
            <a:r>
              <a:rPr lang="en-US" sz="1600" b="1" dirty="0">
                <a:solidFill>
                  <a:prstClr val="black"/>
                </a:solidFill>
                <a:latin typeface="Century Gothic" panose="020B0502020202020204" pitchFamily="34" charset="0"/>
              </a:rPr>
              <a:t> email me with any questions you have!</a:t>
            </a:r>
          </a:p>
          <a:p>
            <a:pPr marR="0" lvl="0" algn="ctr" defTabSz="914400" rtl="0" eaLnBrk="1" fontAlgn="auto" latinLnBrk="0" hangingPunct="1">
              <a:lnSpc>
                <a:spcPct val="100000"/>
              </a:lnSpc>
              <a:spcBef>
                <a:spcPts val="0"/>
              </a:spcBef>
              <a:spcAft>
                <a:spcPts val="0"/>
              </a:spcAft>
              <a:buClrTx/>
              <a:buSzTx/>
              <a:tabLst/>
              <a:defRPr/>
            </a:pPr>
            <a:r>
              <a:rPr kumimoji="0" lang="en-US" sz="140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It is your responsibility to</a:t>
            </a:r>
            <a:r>
              <a:rPr lang="en-US" sz="1400" dirty="0">
                <a:solidFill>
                  <a:prstClr val="black"/>
                </a:solidFill>
                <a:latin typeface="Century Gothic" panose="020B0502020202020204" pitchFamily="34" charset="0"/>
              </a:rPr>
              <a:t> contact me if you are unhappy with any grades.</a:t>
            </a:r>
          </a:p>
          <a:p>
            <a:pPr marR="0" lvl="0" algn="ctr" defTabSz="914400" rtl="0" eaLnBrk="1" fontAlgn="auto" latinLnBrk="0" hangingPunct="1">
              <a:lnSpc>
                <a:spcPct val="100000"/>
              </a:lnSpc>
              <a:spcBef>
                <a:spcPts val="0"/>
              </a:spcBef>
              <a:spcAft>
                <a:spcPts val="0"/>
              </a:spcAft>
              <a:buClrTx/>
              <a:buSzTx/>
              <a:tabLst/>
              <a:defRPr/>
            </a:pPr>
            <a:endParaRPr kumimoji="0" lang="en-US" sz="140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R="0" lvl="0" algn="ctr" defTabSz="914400" rtl="0" eaLnBrk="1" fontAlgn="auto" latinLnBrk="0" hangingPunct="1">
              <a:lnSpc>
                <a:spcPct val="100000"/>
              </a:lnSpc>
              <a:spcBef>
                <a:spcPts val="0"/>
              </a:spcBef>
              <a:spcAft>
                <a:spcPts val="0"/>
              </a:spcAft>
              <a:buClrTx/>
              <a:buSzTx/>
              <a:tabLst/>
              <a:defRPr/>
            </a:pPr>
            <a:r>
              <a:rPr lang="en-US" sz="1400" dirty="0">
                <a:solidFill>
                  <a:prstClr val="black"/>
                </a:solidFill>
                <a:latin typeface="Century Gothic" panose="020B0502020202020204" pitchFamily="34" charset="0"/>
              </a:rPr>
              <a:t>I want you to </a:t>
            </a:r>
            <a:r>
              <a:rPr lang="en-US" sz="1400" dirty="0" smtClean="0">
                <a:solidFill>
                  <a:prstClr val="black"/>
                </a:solidFill>
                <a:latin typeface="Century Gothic" panose="020B0502020202020204" pitchFamily="34" charset="0"/>
              </a:rPr>
              <a:t>succeed, and I </a:t>
            </a:r>
            <a:r>
              <a:rPr lang="en-US" sz="1400" dirty="0">
                <a:solidFill>
                  <a:prstClr val="black"/>
                </a:solidFill>
                <a:latin typeface="Century Gothic" panose="020B0502020202020204" pitchFamily="34" charset="0"/>
              </a:rPr>
              <a:t>am happy to address any concerns you have throughout the school year.</a:t>
            </a:r>
          </a:p>
        </p:txBody>
      </p:sp>
      <p:cxnSp>
        <p:nvCxnSpPr>
          <p:cNvPr id="44" name="Straight Connector 43"/>
          <p:cNvCxnSpPr/>
          <p:nvPr/>
        </p:nvCxnSpPr>
        <p:spPr>
          <a:xfrm flipH="1">
            <a:off x="3877266" y="6529634"/>
            <a:ext cx="18098" cy="335864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 xmlns:a16="http://schemas.microsoft.com/office/drawing/2014/main" id="{951F1ADD-B0EA-4965-8CB3-D08B6E29F63D}"/>
              </a:ext>
            </a:extLst>
          </p:cNvPr>
          <p:cNvSpPr txBox="1"/>
          <p:nvPr/>
        </p:nvSpPr>
        <p:spPr>
          <a:xfrm>
            <a:off x="4068566" y="8622513"/>
            <a:ext cx="3370086" cy="738664"/>
          </a:xfrm>
          <a:prstGeom prst="rect">
            <a:avLst/>
          </a:prstGeom>
          <a:noFill/>
        </p:spPr>
        <p:txBody>
          <a:bodyPr wrap="square" rtlCol="0">
            <a:spAutoFit/>
          </a:bodyPr>
          <a:lstStyle/>
          <a:p>
            <a:r>
              <a:rPr lang="en-US" sz="1400" dirty="0">
                <a:latin typeface="Century Gothic" panose="020B0502020202020204" pitchFamily="34" charset="0"/>
              </a:rPr>
              <a:t>Parent signature:</a:t>
            </a:r>
          </a:p>
          <a:p>
            <a:endParaRPr lang="en-US" sz="1400" dirty="0">
              <a:latin typeface="Century Gothic" panose="020B0502020202020204" pitchFamily="34" charset="0"/>
            </a:endParaRPr>
          </a:p>
          <a:p>
            <a:r>
              <a:rPr lang="en-US" sz="1400" dirty="0">
                <a:latin typeface="Century Gothic" panose="020B0502020202020204" pitchFamily="34" charset="0"/>
              </a:rPr>
              <a:t>___________________________________</a:t>
            </a:r>
          </a:p>
        </p:txBody>
      </p:sp>
      <p:graphicFrame>
        <p:nvGraphicFramePr>
          <p:cNvPr id="25" name="Table 24"/>
          <p:cNvGraphicFramePr>
            <a:graphicFrameLocks noGrp="1"/>
          </p:cNvGraphicFramePr>
          <p:nvPr>
            <p:extLst>
              <p:ext uri="{D42A27DB-BD31-4B8C-83A1-F6EECF244321}">
                <p14:modId xmlns:p14="http://schemas.microsoft.com/office/powerpoint/2010/main" val="4226508283"/>
              </p:ext>
            </p:extLst>
          </p:nvPr>
        </p:nvGraphicFramePr>
        <p:xfrm>
          <a:off x="361950" y="3410510"/>
          <a:ext cx="7076703" cy="2429458"/>
        </p:xfrm>
        <a:graphic>
          <a:graphicData uri="http://schemas.openxmlformats.org/drawingml/2006/table">
            <a:tbl>
              <a:tblPr firstRow="1" bandRow="1">
                <a:tableStyleId>{5940675A-B579-460E-94D1-54222C63F5DA}</a:tableStyleId>
              </a:tblPr>
              <a:tblGrid>
                <a:gridCol w="2358901"/>
                <a:gridCol w="2358901"/>
                <a:gridCol w="2358901"/>
              </a:tblGrid>
              <a:tr h="442336">
                <a:tc gridSpan="3">
                  <a:txBody>
                    <a:bodyPr/>
                    <a:lstStyle/>
                    <a:p>
                      <a:pPr algn="ctr"/>
                      <a:r>
                        <a:rPr lang="en-US" sz="1800" b="1" dirty="0" smtClean="0"/>
                        <a:t>Curriculum</a:t>
                      </a:r>
                      <a:endParaRPr lang="en-US" sz="1800" b="1" dirty="0"/>
                    </a:p>
                  </a:txBody>
                  <a:tcPr/>
                </a:tc>
                <a:tc hMerge="1">
                  <a:txBody>
                    <a:bodyPr/>
                    <a:lstStyle/>
                    <a:p>
                      <a:endParaRPr lang="en-US"/>
                    </a:p>
                  </a:txBody>
                  <a:tcPr/>
                </a:tc>
                <a:tc hMerge="1">
                  <a:txBody>
                    <a:bodyPr/>
                    <a:lstStyle/>
                    <a:p>
                      <a:endParaRPr lang="en-US" dirty="0"/>
                    </a:p>
                  </a:txBody>
                  <a:tcPr/>
                </a:tc>
              </a:tr>
              <a:tr h="716772">
                <a:tc>
                  <a:txBody>
                    <a:bodyPr/>
                    <a:lstStyle/>
                    <a:p>
                      <a:pPr algn="ctr"/>
                      <a:r>
                        <a:rPr lang="en-US" sz="1200" b="1" u="sng" dirty="0" smtClean="0"/>
                        <a:t>Unit 1</a:t>
                      </a:r>
                    </a:p>
                    <a:p>
                      <a:pPr algn="ctr"/>
                      <a:r>
                        <a:rPr lang="en-US" sz="1200" u="none" dirty="0" smtClean="0"/>
                        <a:t>Scale</a:t>
                      </a:r>
                      <a:r>
                        <a:rPr lang="en-US" sz="1200" u="none" baseline="0" dirty="0" smtClean="0"/>
                        <a:t> Drawings</a:t>
                      </a:r>
                      <a:endParaRPr lang="en-US" sz="1200" u="none" dirty="0"/>
                    </a:p>
                  </a:txBody>
                  <a:tcPr/>
                </a:tc>
                <a:tc>
                  <a:txBody>
                    <a:bodyPr/>
                    <a:lstStyle/>
                    <a:p>
                      <a:pPr algn="ctr"/>
                      <a:r>
                        <a:rPr lang="en-US" sz="1200" b="1" u="sng" dirty="0" smtClean="0"/>
                        <a:t>Unit 2</a:t>
                      </a:r>
                    </a:p>
                    <a:p>
                      <a:pPr algn="ctr"/>
                      <a:r>
                        <a:rPr lang="en-US" sz="1200" u="none" dirty="0" smtClean="0"/>
                        <a:t>Introducing</a:t>
                      </a:r>
                      <a:r>
                        <a:rPr lang="en-US" sz="1200" u="none" baseline="0" dirty="0" smtClean="0"/>
                        <a:t> Proportional Relationships</a:t>
                      </a:r>
                      <a:endParaRPr lang="en-US" sz="1200" u="none" dirty="0"/>
                    </a:p>
                  </a:txBody>
                  <a:tcPr/>
                </a:tc>
                <a:tc>
                  <a:txBody>
                    <a:bodyPr/>
                    <a:lstStyle/>
                    <a:p>
                      <a:pPr algn="ctr"/>
                      <a:r>
                        <a:rPr lang="en-US" sz="1200" b="1" u="sng" dirty="0" smtClean="0"/>
                        <a:t>Unit 3</a:t>
                      </a:r>
                    </a:p>
                    <a:p>
                      <a:pPr algn="ctr"/>
                      <a:r>
                        <a:rPr lang="en-US" sz="1200" u="none" dirty="0" smtClean="0"/>
                        <a:t>Measuring</a:t>
                      </a:r>
                      <a:r>
                        <a:rPr lang="en-US" sz="1200" u="none" baseline="0" dirty="0" smtClean="0"/>
                        <a:t> Circles</a:t>
                      </a:r>
                      <a:endParaRPr lang="en-US" sz="1200" u="none" dirty="0"/>
                    </a:p>
                  </a:txBody>
                  <a:tcPr/>
                </a:tc>
              </a:tr>
              <a:tr h="716772">
                <a:tc>
                  <a:txBody>
                    <a:bodyPr/>
                    <a:lstStyle/>
                    <a:p>
                      <a:pPr algn="ctr"/>
                      <a:r>
                        <a:rPr lang="en-US" sz="1200" b="1" u="sng" dirty="0" smtClean="0"/>
                        <a:t>Unit 4</a:t>
                      </a:r>
                    </a:p>
                    <a:p>
                      <a:pPr algn="ctr"/>
                      <a:r>
                        <a:rPr lang="en-US" sz="1200" u="none" dirty="0" smtClean="0"/>
                        <a:t>Proportional</a:t>
                      </a:r>
                      <a:r>
                        <a:rPr lang="en-US" sz="1200" u="none" baseline="0" dirty="0" smtClean="0"/>
                        <a:t> Relationships and Percentages</a:t>
                      </a:r>
                      <a:endParaRPr lang="en-US" sz="1200" u="none" dirty="0" smtClean="0"/>
                    </a:p>
                  </a:txBody>
                  <a:tcPr/>
                </a:tc>
                <a:tc>
                  <a:txBody>
                    <a:bodyPr/>
                    <a:lstStyle/>
                    <a:p>
                      <a:pPr algn="ctr"/>
                      <a:r>
                        <a:rPr lang="en-US" sz="1200" b="1" u="sng" dirty="0" smtClean="0"/>
                        <a:t>Unit 5</a:t>
                      </a:r>
                    </a:p>
                    <a:p>
                      <a:pPr algn="ctr"/>
                      <a:r>
                        <a:rPr lang="en-US" sz="1200" u="none" dirty="0" smtClean="0"/>
                        <a:t>Integers</a:t>
                      </a:r>
                      <a:r>
                        <a:rPr lang="en-US" sz="1200" u="none" baseline="0" dirty="0" smtClean="0"/>
                        <a:t> and Rational Numbers</a:t>
                      </a:r>
                      <a:endParaRPr lang="en-US" sz="1200" u="none" dirty="0"/>
                    </a:p>
                  </a:txBody>
                  <a:tcPr/>
                </a:tc>
                <a:tc>
                  <a:txBody>
                    <a:bodyPr/>
                    <a:lstStyle/>
                    <a:p>
                      <a:pPr algn="ctr"/>
                      <a:r>
                        <a:rPr lang="en-US" sz="1200" b="1" u="sng" dirty="0" smtClean="0"/>
                        <a:t>Unit 6</a:t>
                      </a:r>
                    </a:p>
                    <a:p>
                      <a:pPr algn="ctr"/>
                      <a:r>
                        <a:rPr lang="en-US" sz="1200" u="none" dirty="0" smtClean="0"/>
                        <a:t>Expressions, Equations,</a:t>
                      </a:r>
                      <a:r>
                        <a:rPr lang="en-US" sz="1200" u="none" baseline="0" dirty="0" smtClean="0"/>
                        <a:t> and Inequalities</a:t>
                      </a:r>
                      <a:endParaRPr lang="en-US" sz="1200" u="none" dirty="0"/>
                    </a:p>
                  </a:txBody>
                  <a:tcPr/>
                </a:tc>
              </a:tr>
              <a:tr h="553578">
                <a:tc>
                  <a:txBody>
                    <a:bodyPr/>
                    <a:lstStyle/>
                    <a:p>
                      <a:pPr algn="ctr"/>
                      <a:r>
                        <a:rPr lang="en-US" sz="1200" b="1" u="sng" dirty="0" smtClean="0"/>
                        <a:t>Unit 7</a:t>
                      </a:r>
                    </a:p>
                    <a:p>
                      <a:pPr algn="ctr"/>
                      <a:r>
                        <a:rPr lang="en-US" sz="1200" u="none" dirty="0" smtClean="0"/>
                        <a:t>Angles, Triangles,</a:t>
                      </a:r>
                      <a:r>
                        <a:rPr lang="en-US" sz="1200" u="none" baseline="0" dirty="0" smtClean="0"/>
                        <a:t> and Prisms</a:t>
                      </a:r>
                      <a:endParaRPr lang="en-US" sz="1200" u="none" dirty="0"/>
                    </a:p>
                  </a:txBody>
                  <a:tcPr/>
                </a:tc>
                <a:tc>
                  <a:txBody>
                    <a:bodyPr/>
                    <a:lstStyle/>
                    <a:p>
                      <a:pPr algn="ctr"/>
                      <a:r>
                        <a:rPr lang="en-US" sz="1200" b="1" u="sng" dirty="0" smtClean="0"/>
                        <a:t>Unit 8</a:t>
                      </a:r>
                    </a:p>
                    <a:p>
                      <a:pPr algn="ctr"/>
                      <a:r>
                        <a:rPr lang="en-US" sz="1200" u="none" dirty="0" smtClean="0"/>
                        <a:t>Probability</a:t>
                      </a:r>
                      <a:r>
                        <a:rPr lang="en-US" sz="1200" u="none" baseline="0" dirty="0" smtClean="0"/>
                        <a:t> and Sampling</a:t>
                      </a:r>
                      <a:endParaRPr lang="en-US" sz="1200" u="none" dirty="0"/>
                    </a:p>
                  </a:txBody>
                  <a:tcPr/>
                </a:tc>
                <a:tc>
                  <a:txBody>
                    <a:bodyPr/>
                    <a:lstStyle/>
                    <a:p>
                      <a:pPr algn="ctr"/>
                      <a:r>
                        <a:rPr lang="en-US" sz="1200" b="1" u="sng" dirty="0" smtClean="0"/>
                        <a:t>Unit 9</a:t>
                      </a:r>
                    </a:p>
                    <a:p>
                      <a:pPr algn="ctr"/>
                      <a:r>
                        <a:rPr lang="en-US" sz="1200" u="none" dirty="0" smtClean="0"/>
                        <a:t>Putting it</a:t>
                      </a:r>
                      <a:r>
                        <a:rPr lang="en-US" sz="1200" u="none" baseline="0" dirty="0" smtClean="0"/>
                        <a:t> All Together</a:t>
                      </a:r>
                      <a:endParaRPr lang="en-US" sz="1200" u="none" dirty="0"/>
                    </a:p>
                  </a:txBody>
                  <a:tcPr/>
                </a:tc>
              </a:tr>
            </a:tbl>
          </a:graphicData>
        </a:graphic>
      </p:graphicFrame>
      <p:sp>
        <p:nvSpPr>
          <p:cNvPr id="2" name="TextBox 1"/>
          <p:cNvSpPr txBox="1"/>
          <p:nvPr/>
        </p:nvSpPr>
        <p:spPr>
          <a:xfrm>
            <a:off x="476250" y="6177631"/>
            <a:ext cx="2676525" cy="2031325"/>
          </a:xfrm>
          <a:prstGeom prst="rect">
            <a:avLst/>
          </a:prstGeom>
          <a:noFill/>
        </p:spPr>
        <p:txBody>
          <a:bodyPr wrap="square" rtlCol="0">
            <a:spAutoFit/>
          </a:bodyPr>
          <a:lstStyle/>
          <a:p>
            <a:r>
              <a:rPr lang="en-US" sz="1400" dirty="0" smtClean="0">
                <a:latin typeface="Century Gothic" panose="020B0502020202020204" pitchFamily="34" charset="0"/>
              </a:rPr>
              <a:t>Math should be </a:t>
            </a:r>
            <a:r>
              <a:rPr lang="en-US" sz="1400" b="1" dirty="0" smtClean="0">
                <a:latin typeface="Century Gothic" panose="020B0502020202020204" pitchFamily="34" charset="0"/>
              </a:rPr>
              <a:t>FUN</a:t>
            </a:r>
            <a:r>
              <a:rPr lang="en-US" sz="1400" dirty="0" smtClean="0">
                <a:latin typeface="Century Gothic" panose="020B0502020202020204" pitchFamily="34" charset="0"/>
              </a:rPr>
              <a:t>! This year, we will get to learn math with “hands on” activities. This means we will get to use math tools.  Misuse or purposeful damage to these items will result in being banned from using them.</a:t>
            </a:r>
            <a:endParaRPr lang="en-US" sz="1400" dirty="0">
              <a:latin typeface="Century Gothic" panose="020B0502020202020204" pitchFamily="34" charset="0"/>
            </a:endParaRPr>
          </a:p>
        </p:txBody>
      </p:sp>
    </p:spTree>
    <p:extLst>
      <p:ext uri="{BB962C8B-B14F-4D97-AF65-F5344CB8AC3E}">
        <p14:creationId xmlns:p14="http://schemas.microsoft.com/office/powerpoint/2010/main" val="235153605"/>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2511</TotalTime>
  <Words>411</Words>
  <Application>Microsoft Office PowerPoint</Application>
  <PresentationFormat>Custom</PresentationFormat>
  <Paragraphs>76</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1_Office Theme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Abby Gross</dc:creator>
  <cp:lastModifiedBy>Cayce Fox</cp:lastModifiedBy>
  <cp:revision>24</cp:revision>
  <cp:lastPrinted>2021-08-17T13:15:29Z</cp:lastPrinted>
  <dcterms:created xsi:type="dcterms:W3CDTF">2018-07-21T00:31:35Z</dcterms:created>
  <dcterms:modified xsi:type="dcterms:W3CDTF">2021-08-17T17:17:29Z</dcterms:modified>
</cp:coreProperties>
</file>